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260" r:id="rId4"/>
    <p:sldId id="286" r:id="rId5"/>
    <p:sldId id="273" r:id="rId6"/>
    <p:sldId id="281" r:id="rId7"/>
    <p:sldId id="282" r:id="rId8"/>
    <p:sldId id="283" r:id="rId9"/>
    <p:sldId id="284" r:id="rId10"/>
    <p:sldId id="285" r:id="rId11"/>
    <p:sldId id="277" r:id="rId12"/>
    <p:sldId id="278" r:id="rId13"/>
    <p:sldId id="271" r:id="rId14"/>
    <p:sldId id="276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794"/>
    <a:srgbClr val="D367A0"/>
    <a:srgbClr val="23538D"/>
    <a:srgbClr val="18E894"/>
    <a:srgbClr val="009644"/>
    <a:srgbClr val="24DC96"/>
    <a:srgbClr val="DD1964"/>
    <a:srgbClr val="D670A5"/>
    <a:srgbClr val="00FFCC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hyperlink" Target="mailto:jjin@hku.h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3504" y="2204864"/>
            <a:ext cx="7293984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altLang="zh-TW" sz="6600" b="1" cap="none" spc="0" dirty="0">
              <a:ln w="1905"/>
              <a:solidFill>
                <a:srgbClr val="24579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altLang="zh-TW" sz="6600" b="1" cap="none" spc="0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CHIN 9506</a:t>
            </a:r>
          </a:p>
          <a:p>
            <a:r>
              <a:rPr lang="en-US" altLang="zh-CN" sz="4800" b="1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Tue: 10:30am-12:20pm</a:t>
            </a:r>
          </a:p>
          <a:p>
            <a:r>
              <a:rPr lang="en-US" altLang="zh-CN" sz="4800" b="1" dirty="0" err="1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Thur</a:t>
            </a:r>
            <a:r>
              <a:rPr lang="en-US" altLang="zh-CN" sz="4800" b="1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10:30am- 12:20pm</a:t>
            </a:r>
          </a:p>
        </p:txBody>
      </p:sp>
      <p:pic>
        <p:nvPicPr>
          <p:cNvPr id="1030" name="Picture 6" descr="Image result for welcome to h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7" y="620687"/>
            <a:ext cx="2019300" cy="21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1D45C-8922-40DE-8EA0-66D1CDD5A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504" y="332656"/>
            <a:ext cx="876920" cy="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Lesson38: Marriage customs in China</a:t>
            </a:r>
          </a:p>
          <a:p>
            <a:endParaRPr lang="zh-HK" altLang="en-US" b="1" dirty="0">
              <a:solidFill>
                <a:srgbClr val="245794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02984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1044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DF8EB08-6ACF-4428-8796-F8FF3F572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874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600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For each chapter, we will learn……</a:t>
            </a:r>
            <a:endParaRPr lang="zh-HK" altLang="en-US" sz="3600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Vocabularies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Texts</a:t>
            </a:r>
          </a:p>
          <a:p>
            <a:pPr marL="0" indent="0">
              <a:buNone/>
            </a:pPr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Grammar 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Drills and practice 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302433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E9D0A35A-B264-4384-961A-4C3111313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62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HK" sz="3600" dirty="0">
                <a:solidFill>
                  <a:srgbClr val="245794"/>
                </a:solidFill>
                <a:latin typeface="Arial Rounded MT Bold" panose="020F0704030504030204" pitchFamily="34" charset="0"/>
              </a:rPr>
              <a:t>We will enjoy Chinese Videos &amp; Movies:</a:t>
            </a:r>
            <a:br>
              <a:rPr lang="zh-HK" altLang="en-US" sz="3600" dirty="0">
                <a:solidFill>
                  <a:srgbClr val="245794"/>
                </a:solidFill>
                <a:latin typeface="Arial Rounded MT Bold" panose="020F0704030504030204" pitchFamily="34" charset="0"/>
              </a:rPr>
            </a:br>
            <a:endParaRPr lang="zh-HK" altLang="en-US" sz="3600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88740"/>
            <a:ext cx="3600400" cy="235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8740"/>
            <a:ext cx="3384376" cy="235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7D6F495-643C-4C54-9482-D0F10D7AC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8824" y="846138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47940"/>
            <a:ext cx="3024336" cy="235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C1D9B-1ECD-1F09-CCAF-E7BDDA757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4509120"/>
            <a:ext cx="36004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-387424"/>
            <a:ext cx="1512168" cy="137887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642745"/>
              </p:ext>
            </p:extLst>
          </p:nvPr>
        </p:nvGraphicFramePr>
        <p:xfrm>
          <a:off x="755576" y="764704"/>
          <a:ext cx="7776864" cy="62488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26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346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Assessment methods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Weighting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1. </a:t>
                      </a:r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Q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uiz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2. 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Workbook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  <a:endParaRPr lang="en-US" sz="3600" dirty="0">
                        <a:solidFill>
                          <a:srgbClr val="245794"/>
                        </a:solidFill>
                        <a:latin typeface="AR CENA" panose="02000000000000000000" pitchFamily="2" charset="0"/>
                        <a:cs typeface="Times New Roman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.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5794"/>
                          </a:solidFill>
                          <a:effectLst/>
                          <a:uLnTx/>
                          <a:uFillTx/>
                          <a:latin typeface="AR CENA" panose="02000000000000000000" pitchFamily="2" charset="0"/>
                          <a:ea typeface="+mn-ea"/>
                          <a:cs typeface="Times New Roman"/>
                        </a:rPr>
                        <a:t>Worksheet</a:t>
                      </a:r>
                      <a:endParaRPr lang="en-US" sz="3200" dirty="0">
                        <a:solidFill>
                          <a:srgbClr val="245794"/>
                        </a:solidFill>
                        <a:latin typeface="AR CENA" panose="02000000000000000000" pitchFamily="2" charset="0"/>
                        <a:cs typeface="Times New Roman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5794"/>
                          </a:solidFill>
                          <a:effectLst/>
                          <a:uLnTx/>
                          <a:uFillTx/>
                          <a:latin typeface="AR CENA" panose="02000000000000000000" pitchFamily="2" charset="0"/>
                          <a:ea typeface="+mn-ea"/>
                          <a:cs typeface="Times New Roman"/>
                        </a:rPr>
                        <a:t>4.  </a:t>
                      </a:r>
                      <a:r>
                        <a:rPr lang="en-US" sz="32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Presentation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60210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5. Essay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6. Movie review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7. Mid-term</a:t>
                      </a:r>
                      <a:r>
                        <a:rPr lang="en-US" sz="3600" baseline="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 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test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8. Final test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7EF6B-1549-4C6E-85F9-76395DFF4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-4505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sz="4900" dirty="0">
                <a:solidFill>
                  <a:srgbClr val="245794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Contact me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……</a:t>
            </a:r>
            <a:br>
              <a:rPr lang="en-US" altLang="zh-HK" dirty="0">
                <a:solidFill>
                  <a:srgbClr val="245794"/>
                </a:solidFill>
              </a:rPr>
            </a:br>
            <a:endParaRPr lang="zh-HK" altLang="en-US" dirty="0">
              <a:solidFill>
                <a:srgbClr val="245794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Ms. Jin Jian </a:t>
            </a:r>
            <a:r>
              <a:rPr lang="zh-CN" altLang="en-US" dirty="0">
                <a:solidFill>
                  <a:srgbClr val="245794"/>
                </a:solidFill>
                <a:latin typeface="+mj-lt"/>
              </a:rPr>
              <a:t>靳老师</a:t>
            </a:r>
            <a:endParaRPr lang="en-US" altLang="zh-HK" dirty="0">
              <a:solidFill>
                <a:srgbClr val="245794"/>
              </a:solidFill>
              <a:latin typeface="+mj-lt"/>
            </a:endParaRP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  <a:hlinkClick r:id="rId4"/>
              </a:rPr>
              <a:t>jjin@hku.hk</a:t>
            </a:r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CN" dirty="0">
                <a:solidFill>
                  <a:srgbClr val="245794"/>
                </a:solidFill>
                <a:latin typeface="Arial Rounded MT Bold" panose="020F0704030504030204" pitchFamily="34" charset="0"/>
              </a:rPr>
              <a:t>Office</a:t>
            </a:r>
            <a:r>
              <a:rPr lang="zh-CN" altLang="en-US" dirty="0">
                <a:solidFill>
                  <a:srgbClr val="245794"/>
                </a:solidFill>
                <a:latin typeface="Arial Rounded MT Bold" panose="020F0704030504030204" pitchFamily="34" charset="0"/>
              </a:rPr>
              <a:t>：</a:t>
            </a:r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Rm 7</a:t>
            </a:r>
            <a:r>
              <a:rPr lang="en-US" altLang="zh-CN" dirty="0">
                <a:solidFill>
                  <a:srgbClr val="245794"/>
                </a:solidFill>
                <a:latin typeface="Arial Rounded MT Bold" panose="020F0704030504030204" pitchFamily="34" charset="0"/>
              </a:rPr>
              <a:t>08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, Run </a:t>
            </a:r>
            <a:r>
              <a:rPr lang="en-US" altLang="zh-HK" dirty="0" err="1">
                <a:solidFill>
                  <a:srgbClr val="245794"/>
                </a:solidFill>
                <a:latin typeface="Arial Rounded MT Bold" panose="020F0704030504030204" pitchFamily="34" charset="0"/>
              </a:rPr>
              <a:t>Run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Shaw Tower, Centennial Campus</a:t>
            </a:r>
          </a:p>
          <a:p>
            <a:pPr marL="0" indent="0">
              <a:buNone/>
            </a:pPr>
            <a:endParaRPr lang="zh-HK" altLang="en-US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78" y="1052736"/>
            <a:ext cx="2076822" cy="259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A1E9DF-1CEA-5E37-0DEC-24F20137C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5286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anose="020F0704030504030204" pitchFamily="34" charset="0"/>
              </a:rPr>
              <a:t>Qualifications</a:t>
            </a:r>
            <a:endParaRPr lang="zh-HK" altLang="en-US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b="1" dirty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     </a:t>
            </a: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1.New Practical Chinese Reader        Book1, 2 &amp; 1</a:t>
            </a:r>
            <a:r>
              <a:rPr lang="en-US" altLang="zh-HK" b="1" baseline="30000" dirty="0">
                <a:solidFill>
                  <a:srgbClr val="245794"/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half of Book3</a:t>
            </a:r>
          </a:p>
          <a:p>
            <a:pPr marL="0" indent="0">
              <a:buNone/>
            </a:pPr>
            <a:endParaRPr lang="en-US" altLang="zh-HK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    2. CHIN 9505</a:t>
            </a:r>
          </a:p>
          <a:p>
            <a:pPr marL="0" indent="0">
              <a:buNone/>
            </a:pPr>
            <a:endParaRPr lang="en-US" altLang="zh-HK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    3.HSK Level 4</a:t>
            </a:r>
          </a:p>
          <a:p>
            <a:pPr marL="0" indent="0">
              <a:buNone/>
            </a:pPr>
            <a:endParaRPr lang="en-US" altLang="zh-HK" b="1" dirty="0">
              <a:solidFill>
                <a:schemeClr val="accent5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4" y="1484784"/>
            <a:ext cx="701799" cy="7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6" y="3933056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8" y="2727325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81" y="2977619"/>
            <a:ext cx="2306741" cy="261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16A0A5F0-C39D-4EE5-AAEB-83E20238D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3833" y="580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573" y="364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zh-CN" sz="4400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Enrollment </a:t>
            </a:r>
          </a:p>
          <a:p>
            <a:endParaRPr lang="en-US" altLang="zh-HK" b="1" dirty="0">
              <a:solidFill>
                <a:srgbClr val="245794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1. Online </a:t>
            </a:r>
            <a:r>
              <a:rPr lang="en-US" altLang="zh-CN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R</a:t>
            </a:r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egistration</a:t>
            </a:r>
          </a:p>
          <a:p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2. Pre-course Test</a:t>
            </a:r>
          </a:p>
          <a:p>
            <a:r>
              <a:rPr lang="en-US" altLang="zh-CN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3. Statement of Proficiency</a:t>
            </a:r>
          </a:p>
          <a:p>
            <a:endParaRPr lang="en-US" altLang="zh-CN" b="1" dirty="0">
              <a:solidFill>
                <a:srgbClr val="245794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                Approved by teacher</a:t>
            </a:r>
          </a:p>
          <a:p>
            <a:endParaRPr lang="zh-HK" altLang="en-US" dirty="0"/>
          </a:p>
        </p:txBody>
      </p:sp>
      <p:pic>
        <p:nvPicPr>
          <p:cNvPr id="2052" name="Picture 4" descr="http://yourenglishtest.com/displayFile/file/id/15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523875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377567" y="4949556"/>
            <a:ext cx="288032" cy="369332"/>
          </a:xfrm>
          <a:prstGeom prst="rect">
            <a:avLst/>
          </a:prstGeom>
          <a:solidFill>
            <a:srgbClr val="009644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5208320"/>
            <a:ext cx="288032" cy="369332"/>
          </a:xfrm>
          <a:prstGeom prst="rect">
            <a:avLst/>
          </a:prstGeom>
          <a:solidFill>
            <a:srgbClr val="18E89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44208" y="5438535"/>
            <a:ext cx="288032" cy="369332"/>
          </a:xfrm>
          <a:prstGeom prst="rect">
            <a:avLst/>
          </a:prstGeom>
          <a:solidFill>
            <a:srgbClr val="23538D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83101" y="5727887"/>
            <a:ext cx="272170" cy="17257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884368" y="4722417"/>
            <a:ext cx="288032" cy="369332"/>
          </a:xfrm>
          <a:prstGeom prst="rect">
            <a:avLst/>
          </a:prstGeom>
          <a:solidFill>
            <a:srgbClr val="D367A0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316416" y="4437112"/>
            <a:ext cx="288032" cy="369332"/>
          </a:xfrm>
          <a:prstGeom prst="rect">
            <a:avLst/>
          </a:prstGeom>
          <a:solidFill>
            <a:srgbClr val="DD1964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2" name="向右箭號 1"/>
          <p:cNvSpPr/>
          <p:nvPr/>
        </p:nvSpPr>
        <p:spPr>
          <a:xfrm>
            <a:off x="1403648" y="41540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86EDE6-14E4-4620-9D9B-DAA68838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98" y="605119"/>
            <a:ext cx="710001" cy="7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Expected Learning Outcome</a:t>
            </a:r>
            <a:endParaRPr 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</a:t>
            </a:r>
            <a:r>
              <a:rPr lang="en-US" dirty="0"/>
              <a:t>  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Demonstrate your ability to communicate effectively in sophisticated Chinese with correct pronunciation.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2.  Demonstrate mastery of another most frequently used Chinese characters(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00) , in addition to Chinese characters(1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00) and core sentences(150) acquired in previous courses.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3.   Demonstrate the ability to communicate in speech and writing, using around 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500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characters to discuss various topics.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2448272" cy="12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F795FF4A-4D5B-407B-AE00-AAFB9241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65442"/>
            <a:ext cx="812776" cy="8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Lesson33: Environmental protection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5843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78" y="3429000"/>
            <a:ext cx="41656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246EBFD-A9A9-40ED-836A-94836BDBA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22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Lesson34: The legend in Chinese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2996952"/>
            <a:ext cx="278430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3C01057D-7CE7-4256-AE0A-FFD329F75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857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Lesson35: </a:t>
            </a:r>
            <a:r>
              <a:rPr lang="en-US" altLang="zh-HK" sz="2800" b="1" dirty="0">
                <a:solidFill>
                  <a:srgbClr val="245794"/>
                </a:solidFill>
              </a:rPr>
              <a:t>Consumption of Chinese people</a:t>
            </a:r>
          </a:p>
          <a:p>
            <a:endParaRPr lang="en-US" altLang="zh-HK" sz="2800" b="1" dirty="0">
              <a:solidFill>
                <a:srgbClr val="24579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281550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278662"/>
            <a:ext cx="4829634" cy="25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66C3431-9F13-49B0-AAAC-3E635BEDA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4D758DBF-ADC3-4C21-A9A6-B91D86756A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80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Lesson36: Climate of China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65185"/>
            <a:ext cx="4680520" cy="407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A797199-6DCB-406C-AEF6-F60683A8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74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2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Lesson37: The culture of “paying the bill” in China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352839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8" y="3068960"/>
            <a:ext cx="359273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2DF25A81-2E09-4FDD-B9F2-EE2F0C745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42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1173</TotalTime>
  <Words>284</Words>
  <Application>Microsoft Office PowerPoint</Application>
  <PresentationFormat>On-screen Show (4:3)</PresentationFormat>
  <Paragraphs>70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 CENA</vt:lpstr>
      <vt:lpstr>Arial</vt:lpstr>
      <vt:lpstr>Arial Rounded MT Bold</vt:lpstr>
      <vt:lpstr>Cambria</vt:lpstr>
      <vt:lpstr>Maiandra GD</vt:lpstr>
      <vt:lpstr>Rockwell</vt:lpstr>
      <vt:lpstr>Wingdings 2</vt:lpstr>
      <vt:lpstr>龍騰四海</vt:lpstr>
      <vt:lpstr>PowerPoint Presentation</vt:lpstr>
      <vt:lpstr>Qualifications</vt:lpstr>
      <vt:lpstr>PowerPoint Presentation</vt:lpstr>
      <vt:lpstr>    Expected Learning Outcome</vt:lpstr>
      <vt:lpstr>Topics of CHIN9506</vt:lpstr>
      <vt:lpstr>Topics of CHIN9506</vt:lpstr>
      <vt:lpstr>Topics of CHIN9506</vt:lpstr>
      <vt:lpstr>Topics of CHIN9506</vt:lpstr>
      <vt:lpstr>Topics of CHIN9506</vt:lpstr>
      <vt:lpstr>Topics of CHIN9506</vt:lpstr>
      <vt:lpstr>For each chapter, we will learn……</vt:lpstr>
      <vt:lpstr>We will enjoy Chinese Videos &amp; Movies: </vt:lpstr>
      <vt:lpstr>PowerPoint Presentation</vt:lpstr>
      <vt:lpstr>Contact me……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 Yeung</dc:creator>
  <cp:lastModifiedBy>Gang Song</cp:lastModifiedBy>
  <cp:revision>104</cp:revision>
  <dcterms:created xsi:type="dcterms:W3CDTF">2015-08-24T02:23:51Z</dcterms:created>
  <dcterms:modified xsi:type="dcterms:W3CDTF">2024-08-19T06:32:42Z</dcterms:modified>
</cp:coreProperties>
</file>