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4" r:id="rId3"/>
    <p:sldId id="260" r:id="rId4"/>
    <p:sldId id="286" r:id="rId5"/>
    <p:sldId id="273" r:id="rId6"/>
    <p:sldId id="281" r:id="rId7"/>
    <p:sldId id="282" r:id="rId8"/>
    <p:sldId id="283" r:id="rId9"/>
    <p:sldId id="284" r:id="rId10"/>
    <p:sldId id="285" r:id="rId11"/>
    <p:sldId id="277" r:id="rId12"/>
    <p:sldId id="278" r:id="rId13"/>
    <p:sldId id="271" r:id="rId14"/>
    <p:sldId id="276" r:id="rId1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5794"/>
    <a:srgbClr val="D367A0"/>
    <a:srgbClr val="23538D"/>
    <a:srgbClr val="18E894"/>
    <a:srgbClr val="009644"/>
    <a:srgbClr val="24DC96"/>
    <a:srgbClr val="DD1964"/>
    <a:srgbClr val="D670A5"/>
    <a:srgbClr val="00FFCC"/>
    <a:srgbClr val="009E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173157"/>
            <a:ext cx="7772400" cy="1470025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87716" y="2643182"/>
            <a:ext cx="6670366" cy="17526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2022/1/12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2022/1/12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43768" y="274639"/>
            <a:ext cx="1543032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61513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2022/1/12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2022/1/12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2924181"/>
            <a:ext cx="7772400" cy="1362075"/>
          </a:xfrm>
        </p:spPr>
        <p:txBody>
          <a:bodyPr anchor="t"/>
          <a:lstStyle>
            <a:lvl1pPr algn="l">
              <a:defRPr sz="4400" b="0" cap="all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5800" y="142874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2022/1/12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2022/1/12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2022/1/12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2022/1/12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2022/1/12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0382" y="1071546"/>
            <a:ext cx="5111750" cy="50497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679083" y="1071546"/>
            <a:ext cx="3008313" cy="34290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2022/1/12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5" y="285728"/>
            <a:ext cx="8230993" cy="696626"/>
          </a:xfrm>
        </p:spPr>
        <p:txBody>
          <a:bodyPr anchor="ctr"/>
          <a:lstStyle>
            <a:lvl1pPr algn="ctr">
              <a:defRPr sz="3600" b="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001024" y="642918"/>
            <a:ext cx="785818" cy="4572032"/>
          </a:xfrm>
        </p:spPr>
        <p:txBody>
          <a:bodyPr vert="eaVert" anchor="ctr"/>
          <a:lstStyle>
            <a:lvl1pPr algn="l">
              <a:defRPr sz="2400" b="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42922" y="541340"/>
            <a:ext cx="6415094" cy="5459428"/>
          </a:xfrm>
          <a:prstGeom prst="roundRect">
            <a:avLst>
              <a:gd name="adj" fmla="val 4800"/>
            </a:avLst>
          </a:prstGeom>
          <a:solidFill>
            <a:schemeClr val="accent1">
              <a:tint val="20000"/>
            </a:schemeClr>
          </a:solidFill>
          <a:ln w="38100"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tint val="20000"/>
                  </a:schemeClr>
                </a:gs>
              </a:gsLst>
              <a:lin ang="16200000" scaled="1"/>
              <a:tileRect/>
            </a:gradFill>
          </a:ln>
          <a:effectLst>
            <a:outerShdw blurRad="76200" dist="38100" dir="5400000" sx="100500" sy="100500" algn="tl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TW" altLang="en-US"/>
              <a:t>按一下圖示以新增圖片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072330" y="1000108"/>
            <a:ext cx="914368" cy="4214842"/>
          </a:xfrm>
        </p:spPr>
        <p:txBody>
          <a:bodyPr vert="eaVert" anchor="ctr"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0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2022/1/12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13">
            <a:duotone>
              <a:schemeClr val="accent1"/>
              <a:srgbClr val="FFFFFF"/>
            </a:duotone>
            <a:lum bright="12000" contrast="40000"/>
          </a:blip>
          <a:stretch>
            <a:fillRect/>
          </a:stretch>
        </p:blipFill>
        <p:spPr>
          <a:xfrm>
            <a:off x="6667809" y="4915143"/>
            <a:ext cx="2476191" cy="194285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矩形 9"/>
          <p:cNvSpPr/>
          <p:nvPr/>
        </p:nvSpPr>
        <p:spPr>
          <a:xfrm>
            <a:off x="0" y="0"/>
            <a:ext cx="9144000" cy="714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</a:schemeClr>
              </a:gs>
            </a:gsLst>
            <a:lin ang="18900000" scaled="1"/>
            <a:tileRect/>
          </a:gradFill>
          <a:ln w="12700" cap="rnd" cmpd="sng" algn="ctr">
            <a:noFill/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0" y="40951"/>
            <a:ext cx="4572000" cy="714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  <a:alpha val="60000"/>
                </a:schemeClr>
              </a:gs>
            </a:gsLst>
            <a:lin ang="8100000" scaled="1"/>
            <a:tileRect/>
          </a:gradFill>
          <a:ln w="12700" cap="rnd" cmpd="sng" algn="ctr">
            <a:noFill/>
            <a:prstDash val="solid"/>
          </a:ln>
          <a:effectLst>
            <a:glow>
              <a:schemeClr val="accent1">
                <a:tint val="100000"/>
                <a:shade val="100000"/>
                <a:hueMod val="100000"/>
                <a:satMod val="100000"/>
              </a:schemeClr>
            </a:glow>
            <a:softEdge rad="127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14">
            <a:duotone>
              <a:schemeClr val="accent1"/>
              <a:srgbClr val="FFFFFF"/>
            </a:duotone>
            <a:lum bright="35000" contrast="40000"/>
          </a:blip>
          <a:stretch>
            <a:fillRect/>
          </a:stretch>
        </p:blipFill>
        <p:spPr>
          <a:xfrm>
            <a:off x="0" y="6420445"/>
            <a:ext cx="9144000" cy="43755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2022/1/12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50000"/>
        <a:buFont typeface="Wingdings 2"/>
        <a:buChar char="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2"/>
        </a:buClr>
        <a:buSzPct val="50000"/>
        <a:buFont typeface="Wingdings 2"/>
        <a:buChar char="³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3"/>
        </a:buClr>
        <a:buSzPct val="60000"/>
        <a:buFont typeface="Wingdings 2"/>
        <a:buChar char="®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5"/>
        </a:buClr>
        <a:buSzPct val="45000"/>
        <a:buFont typeface="Wingdings 2"/>
        <a:buChar char="¯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8.m4a"/><Relationship Id="rId7" Type="http://schemas.openxmlformats.org/officeDocument/2006/relationships/image" Target="../media/image1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60242" y="2204864"/>
            <a:ext cx="7260514" cy="43396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altLang="zh-TW" sz="6600" b="1" cap="none" spc="0" dirty="0">
              <a:ln w="1905"/>
              <a:solidFill>
                <a:srgbClr val="245794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en-US" altLang="zh-TW" sz="6600" b="1" cap="none" spc="0" dirty="0">
                <a:ln w="1905"/>
                <a:solidFill>
                  <a:srgbClr val="24579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CHIN 9506</a:t>
            </a:r>
          </a:p>
          <a:p>
            <a:pPr algn="ctr"/>
            <a:endParaRPr lang="en-US" altLang="zh-CN" sz="4800" b="1" dirty="0">
              <a:ln w="1905"/>
              <a:solidFill>
                <a:srgbClr val="245794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en-US" altLang="zh-CN" sz="4800" b="1" dirty="0">
                <a:ln w="1905"/>
                <a:solidFill>
                  <a:srgbClr val="24579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Chinese Language Center</a:t>
            </a:r>
          </a:p>
          <a:p>
            <a:pPr algn="ctr"/>
            <a:r>
              <a:rPr lang="en-US" altLang="zh-CN" sz="4800" b="1" cap="none" spc="0" dirty="0">
                <a:ln w="1905"/>
                <a:solidFill>
                  <a:srgbClr val="24579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School of Chinese</a:t>
            </a:r>
            <a:endParaRPr lang="en-US" altLang="zh-TW" sz="4800" b="1" cap="none" spc="0" dirty="0">
              <a:ln w="1905"/>
              <a:solidFill>
                <a:srgbClr val="245794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30" name="Picture 6" descr="Image result for welcome to hk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847" y="620687"/>
            <a:ext cx="2019300" cy="215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6D1D45C-8922-40DE-8EA0-66D1CDD5AA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11504" y="332656"/>
            <a:ext cx="876920" cy="87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24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50000"/>
            </a:pPr>
            <a:r>
              <a:rPr lang="en-US" altLang="zh-HK" sz="3200" b="1" dirty="0">
                <a:solidFill>
                  <a:srgbClr val="245794"/>
                </a:solidFill>
                <a:latin typeface="+mn-lt"/>
                <a:ea typeface="+mn-ea"/>
                <a:cs typeface="+mn-cs"/>
              </a:rPr>
              <a:t>Topics of CHIN9506</a:t>
            </a:r>
            <a:endParaRPr lang="zh-HK" altLang="en-US" sz="3200" b="1" dirty="0">
              <a:solidFill>
                <a:srgbClr val="245794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HK" b="1" dirty="0">
                <a:solidFill>
                  <a:srgbClr val="245794"/>
                </a:solidFill>
              </a:rPr>
              <a:t>Lesson38: Marriage customs in China</a:t>
            </a:r>
          </a:p>
          <a:p>
            <a:endParaRPr lang="zh-HK" altLang="en-US" b="1" dirty="0">
              <a:solidFill>
                <a:srgbClr val="245794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48880"/>
            <a:ext cx="3029845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221088"/>
            <a:ext cx="4104456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BDF8EB08-6ACF-4428-8796-F8FF3F572A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4328" y="8749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2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1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HK" sz="3600" b="1" dirty="0">
                <a:solidFill>
                  <a:srgbClr val="245794"/>
                </a:solidFill>
                <a:latin typeface="Arial Rounded MT Bold" panose="020F0704030504030204" pitchFamily="34" charset="0"/>
              </a:rPr>
              <a:t>For each chapter, we will learn……</a:t>
            </a:r>
            <a:endParaRPr lang="zh-HK" altLang="en-US" sz="3600" b="1" dirty="0">
              <a:solidFill>
                <a:srgbClr val="245794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525963"/>
          </a:xfrm>
        </p:spPr>
        <p:txBody>
          <a:bodyPr/>
          <a:lstStyle/>
          <a:p>
            <a:r>
              <a:rPr lang="en-US" altLang="zh-HK" dirty="0">
                <a:solidFill>
                  <a:srgbClr val="245794"/>
                </a:solidFill>
                <a:latin typeface="Arial Rounded MT Bold" panose="020F0704030504030204" pitchFamily="34" charset="0"/>
              </a:rPr>
              <a:t>Vocabularies</a:t>
            </a:r>
          </a:p>
          <a:p>
            <a:endParaRPr lang="en-US" altLang="zh-HK" dirty="0">
              <a:solidFill>
                <a:srgbClr val="245794"/>
              </a:solidFill>
              <a:latin typeface="Arial Rounded MT Bold" panose="020F0704030504030204" pitchFamily="34" charset="0"/>
            </a:endParaRPr>
          </a:p>
          <a:p>
            <a:r>
              <a:rPr lang="en-US" altLang="zh-HK" dirty="0">
                <a:solidFill>
                  <a:srgbClr val="245794"/>
                </a:solidFill>
                <a:latin typeface="Arial Rounded MT Bold" panose="020F0704030504030204" pitchFamily="34" charset="0"/>
              </a:rPr>
              <a:t>Texts</a:t>
            </a:r>
          </a:p>
          <a:p>
            <a:pPr marL="0" indent="0">
              <a:buNone/>
            </a:pPr>
            <a:endParaRPr lang="en-US" altLang="zh-HK" dirty="0">
              <a:solidFill>
                <a:srgbClr val="245794"/>
              </a:solidFill>
              <a:latin typeface="Arial Rounded MT Bold" panose="020F0704030504030204" pitchFamily="34" charset="0"/>
            </a:endParaRPr>
          </a:p>
          <a:p>
            <a:r>
              <a:rPr lang="en-US" altLang="zh-HK" dirty="0">
                <a:solidFill>
                  <a:srgbClr val="245794"/>
                </a:solidFill>
                <a:latin typeface="Arial Rounded MT Bold" panose="020F0704030504030204" pitchFamily="34" charset="0"/>
              </a:rPr>
              <a:t>Grammar </a:t>
            </a:r>
          </a:p>
          <a:p>
            <a:endParaRPr lang="en-US" altLang="zh-HK" dirty="0">
              <a:solidFill>
                <a:srgbClr val="245794"/>
              </a:solidFill>
              <a:latin typeface="Arial Rounded MT Bold" panose="020F0704030504030204" pitchFamily="34" charset="0"/>
            </a:endParaRPr>
          </a:p>
          <a:p>
            <a:r>
              <a:rPr lang="en-US" altLang="zh-HK" dirty="0">
                <a:solidFill>
                  <a:srgbClr val="245794"/>
                </a:solidFill>
                <a:latin typeface="Arial Rounded MT Bold" panose="020F0704030504030204" pitchFamily="34" charset="0"/>
              </a:rPr>
              <a:t>Drills and practice </a:t>
            </a:r>
          </a:p>
          <a:p>
            <a:endParaRPr lang="en-US" altLang="zh-HK" dirty="0">
              <a:solidFill>
                <a:srgbClr val="245794"/>
              </a:solidFill>
              <a:latin typeface="Arial Rounded MT Bold" panose="020F0704030504030204" pitchFamily="34" charset="0"/>
            </a:endParaRPr>
          </a:p>
          <a:p>
            <a:endParaRPr lang="zh-HK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284984"/>
            <a:ext cx="302433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E9D0A35A-B264-4384-961A-4C31113134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16250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0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HK" sz="3600" dirty="0">
                <a:solidFill>
                  <a:srgbClr val="245794"/>
                </a:solidFill>
                <a:latin typeface="Arial Rounded MT Bold" panose="020F0704030504030204" pitchFamily="34" charset="0"/>
              </a:rPr>
              <a:t>We will enjoy Chinese Videos &amp; Movies:</a:t>
            </a:r>
            <a:br>
              <a:rPr lang="zh-HK" altLang="en-US" sz="3600" dirty="0">
                <a:solidFill>
                  <a:srgbClr val="245794"/>
                </a:solidFill>
                <a:latin typeface="Arial Rounded MT Bold" panose="020F0704030504030204" pitchFamily="34" charset="0"/>
              </a:rPr>
            </a:br>
            <a:endParaRPr lang="zh-HK" altLang="en-US" sz="3600" dirty="0">
              <a:solidFill>
                <a:srgbClr val="245794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88740"/>
            <a:ext cx="3600400" cy="2359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88740"/>
            <a:ext cx="3384376" cy="2359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07D6F495-643C-4C54-9482-D0F10D7AC5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78824" y="846138"/>
            <a:ext cx="609600" cy="60960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159286"/>
            <a:ext cx="3240360" cy="2698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060" y="4159286"/>
            <a:ext cx="3410363" cy="265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032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5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8560" y="-387424"/>
            <a:ext cx="1512168" cy="1378877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642745"/>
              </p:ext>
            </p:extLst>
          </p:nvPr>
        </p:nvGraphicFramePr>
        <p:xfrm>
          <a:off x="755576" y="764704"/>
          <a:ext cx="7776864" cy="6248885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5263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29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33460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Assessment methods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Weighting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9977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1. </a:t>
                      </a:r>
                      <a:r>
                        <a:rPr lang="en-US" altLang="zh-CN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Q</a:t>
                      </a:r>
                      <a:r>
                        <a:rPr lang="en-US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uiz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10%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99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2. </a:t>
                      </a:r>
                      <a:r>
                        <a:rPr lang="en-US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Workbook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10%</a:t>
                      </a:r>
                      <a:endParaRPr lang="en-US" sz="3600" dirty="0">
                        <a:solidFill>
                          <a:srgbClr val="245794"/>
                        </a:solidFill>
                        <a:latin typeface="AR CENA" panose="02000000000000000000" pitchFamily="2" charset="0"/>
                        <a:cs typeface="Times New Roman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5180">
                <a:tc>
                  <a:txBody>
                    <a:bodyPr/>
                    <a:lstStyle/>
                    <a:p>
                      <a:r>
                        <a:rPr lang="en-US" altLang="zh-CN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3</a:t>
                      </a:r>
                      <a:r>
                        <a:rPr lang="en-US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. 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5794"/>
                          </a:solidFill>
                          <a:effectLst/>
                          <a:uLnTx/>
                          <a:uFillTx/>
                          <a:latin typeface="AR CENA" panose="02000000000000000000" pitchFamily="2" charset="0"/>
                          <a:ea typeface="+mn-ea"/>
                          <a:cs typeface="Times New Roman"/>
                        </a:rPr>
                        <a:t>Worksheet</a:t>
                      </a:r>
                      <a:endParaRPr lang="en-US" sz="3200" dirty="0">
                        <a:solidFill>
                          <a:srgbClr val="245794"/>
                        </a:solidFill>
                        <a:latin typeface="AR CENA" panose="02000000000000000000" pitchFamily="2" charset="0"/>
                        <a:cs typeface="Times New Roman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10%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5180">
                <a:tc>
                  <a:txBody>
                    <a:bodyPr/>
                    <a:lstStyle/>
                    <a:p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5794"/>
                          </a:solidFill>
                          <a:effectLst/>
                          <a:uLnTx/>
                          <a:uFillTx/>
                          <a:latin typeface="AR CENA" panose="02000000000000000000" pitchFamily="2" charset="0"/>
                          <a:ea typeface="+mn-ea"/>
                          <a:cs typeface="Times New Roman"/>
                        </a:rPr>
                        <a:t>4.  </a:t>
                      </a:r>
                      <a:r>
                        <a:rPr lang="en-US" sz="32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Presentation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10%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960210"/>
                  </a:ext>
                </a:extLst>
              </a:tr>
              <a:tr h="68997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5. Essay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1</a:t>
                      </a:r>
                      <a:r>
                        <a:rPr lang="en-US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0%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99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6. Movie review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10%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9977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7. Mid-term</a:t>
                      </a:r>
                      <a:r>
                        <a:rPr lang="en-US" sz="3600" baseline="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 </a:t>
                      </a:r>
                      <a:r>
                        <a:rPr lang="en-US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test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20%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5180"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8. Final test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2</a:t>
                      </a:r>
                      <a:r>
                        <a:rPr lang="en-US" sz="3600" dirty="0">
                          <a:solidFill>
                            <a:srgbClr val="245794"/>
                          </a:solidFill>
                          <a:latin typeface="AR CENA" panose="02000000000000000000" pitchFamily="2" charset="0"/>
                          <a:cs typeface="Times New Roman"/>
                        </a:rPr>
                        <a:t>0%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277EF6B-1549-4C6E-85F9-76395DFF40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-45057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2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68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HK" sz="4900" dirty="0">
                <a:solidFill>
                  <a:srgbClr val="245794"/>
                </a:solidFill>
                <a:latin typeface="Arial Rounded MT Bold" panose="020F0704030504030204" pitchFamily="34" charset="0"/>
                <a:ea typeface="+mn-ea"/>
                <a:cs typeface="+mn-cs"/>
              </a:rPr>
              <a:t>Contact me</a:t>
            </a:r>
            <a:r>
              <a:rPr lang="en-US" altLang="zh-HK" dirty="0">
                <a:solidFill>
                  <a:srgbClr val="245794"/>
                </a:solidFill>
                <a:latin typeface="Arial Rounded MT Bold" panose="020F0704030504030204" pitchFamily="34" charset="0"/>
              </a:rPr>
              <a:t>……</a:t>
            </a:r>
            <a:br>
              <a:rPr lang="en-US" altLang="zh-HK" dirty="0">
                <a:solidFill>
                  <a:srgbClr val="245794"/>
                </a:solidFill>
              </a:rPr>
            </a:br>
            <a:endParaRPr lang="zh-HK" altLang="en-US" dirty="0">
              <a:solidFill>
                <a:srgbClr val="245794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HK" dirty="0">
                <a:solidFill>
                  <a:srgbClr val="245794"/>
                </a:solidFill>
                <a:latin typeface="Arial Rounded MT Bold" panose="020F0704030504030204" pitchFamily="34" charset="0"/>
              </a:rPr>
              <a:t>Ms. Jin Jian </a:t>
            </a:r>
            <a:r>
              <a:rPr lang="zh-CN" altLang="en-US" dirty="0">
                <a:solidFill>
                  <a:srgbClr val="245794"/>
                </a:solidFill>
                <a:latin typeface="Arial Rounded MT Bold" panose="020F0704030504030204" pitchFamily="34" charset="0"/>
              </a:rPr>
              <a:t>靳老师</a:t>
            </a:r>
            <a:endParaRPr lang="en-US" altLang="zh-HK" dirty="0">
              <a:solidFill>
                <a:srgbClr val="245794"/>
              </a:solidFill>
              <a:latin typeface="Arial Rounded MT Bold" panose="020F0704030504030204" pitchFamily="34" charset="0"/>
            </a:endParaRPr>
          </a:p>
          <a:p>
            <a:endParaRPr lang="en-US" altLang="zh-HK" dirty="0">
              <a:solidFill>
                <a:srgbClr val="245794"/>
              </a:solidFill>
              <a:latin typeface="Arial Rounded MT Bold" panose="020F0704030504030204" pitchFamily="34" charset="0"/>
            </a:endParaRPr>
          </a:p>
          <a:p>
            <a:r>
              <a:rPr lang="en-US" altLang="zh-HK" dirty="0">
                <a:solidFill>
                  <a:srgbClr val="245794"/>
                </a:solidFill>
                <a:latin typeface="Arial Rounded MT Bold" panose="020F0704030504030204" pitchFamily="34" charset="0"/>
              </a:rPr>
              <a:t>Email: jjin@hku.hk</a:t>
            </a:r>
          </a:p>
          <a:p>
            <a:endParaRPr lang="en-US" altLang="zh-HK" dirty="0">
              <a:solidFill>
                <a:srgbClr val="245794"/>
              </a:solidFill>
              <a:latin typeface="Arial Rounded MT Bold" panose="020F0704030504030204" pitchFamily="34" charset="0"/>
            </a:endParaRPr>
          </a:p>
          <a:p>
            <a:r>
              <a:rPr lang="en-US" altLang="zh-HK" dirty="0">
                <a:solidFill>
                  <a:srgbClr val="245794"/>
                </a:solidFill>
                <a:latin typeface="Arial Rounded MT Bold" panose="020F0704030504030204" pitchFamily="34" charset="0"/>
              </a:rPr>
              <a:t>Telephone: 39175208</a:t>
            </a:r>
          </a:p>
          <a:p>
            <a:endParaRPr lang="en-US" altLang="zh-HK" dirty="0">
              <a:solidFill>
                <a:srgbClr val="245794"/>
              </a:solidFill>
              <a:latin typeface="Arial Rounded MT Bold" panose="020F0704030504030204" pitchFamily="34" charset="0"/>
            </a:endParaRPr>
          </a:p>
          <a:p>
            <a:r>
              <a:rPr lang="en-US" altLang="zh-HK">
                <a:solidFill>
                  <a:srgbClr val="245794"/>
                </a:solidFill>
                <a:latin typeface="Arial Rounded MT Bold" panose="020F0704030504030204" pitchFamily="34" charset="0"/>
              </a:rPr>
              <a:t>Office: Rm </a:t>
            </a:r>
            <a:r>
              <a:rPr lang="en-US" altLang="zh-HK" dirty="0">
                <a:solidFill>
                  <a:srgbClr val="245794"/>
                </a:solidFill>
                <a:latin typeface="Arial Rounded MT Bold" panose="020F0704030504030204" pitchFamily="34" charset="0"/>
              </a:rPr>
              <a:t>732, Run </a:t>
            </a:r>
            <a:r>
              <a:rPr lang="en-US" altLang="zh-HK" dirty="0" err="1">
                <a:solidFill>
                  <a:srgbClr val="245794"/>
                </a:solidFill>
                <a:latin typeface="Arial Rounded MT Bold" panose="020F0704030504030204" pitchFamily="34" charset="0"/>
              </a:rPr>
              <a:t>Run</a:t>
            </a:r>
            <a:r>
              <a:rPr lang="en-US" altLang="zh-HK" dirty="0">
                <a:solidFill>
                  <a:srgbClr val="245794"/>
                </a:solidFill>
                <a:latin typeface="Arial Rounded MT Bold" panose="020F0704030504030204" pitchFamily="34" charset="0"/>
              </a:rPr>
              <a:t> Shaw Tower, Centennial Campus</a:t>
            </a:r>
            <a:endParaRPr lang="zh-HK" altLang="en-US" dirty="0">
              <a:solidFill>
                <a:srgbClr val="245794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978" y="1052736"/>
            <a:ext cx="2076822" cy="2596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D230D410-DA1A-4B68-8A4E-8D5AA135B9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3678" y="404664"/>
            <a:ext cx="746274" cy="74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5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 dirty="0">
                <a:ln w="1905"/>
                <a:solidFill>
                  <a:srgbClr val="24579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Rounded MT Bold" panose="020F0704030504030204" pitchFamily="34" charset="0"/>
              </a:rPr>
              <a:t>Qualifications</a:t>
            </a:r>
            <a:endParaRPr lang="zh-HK" altLang="en-US" dirty="0">
              <a:solidFill>
                <a:srgbClr val="245794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HK" b="1" dirty="0">
                <a:solidFill>
                  <a:schemeClr val="accent5">
                    <a:lumMod val="75000"/>
                  </a:schemeClr>
                </a:solidFill>
                <a:latin typeface="Rockwell" panose="02060603020205020403" pitchFamily="18" charset="0"/>
              </a:rPr>
              <a:t>     </a:t>
            </a:r>
            <a:r>
              <a:rPr lang="en-US" altLang="zh-HK" b="1" dirty="0">
                <a:solidFill>
                  <a:srgbClr val="245794"/>
                </a:solidFill>
                <a:latin typeface="Arial Rounded MT Bold" panose="020F0704030504030204" pitchFamily="34" charset="0"/>
              </a:rPr>
              <a:t>1.New Practical Chinese Reader        Book1, 2 &amp; 1</a:t>
            </a:r>
            <a:r>
              <a:rPr lang="en-US" altLang="zh-HK" b="1" baseline="30000" dirty="0">
                <a:solidFill>
                  <a:srgbClr val="245794"/>
                </a:solidFill>
                <a:latin typeface="Arial Rounded MT Bold" panose="020F0704030504030204" pitchFamily="34" charset="0"/>
              </a:rPr>
              <a:t>st</a:t>
            </a:r>
            <a:r>
              <a:rPr lang="en-US" altLang="zh-HK" b="1" dirty="0">
                <a:solidFill>
                  <a:srgbClr val="245794"/>
                </a:solidFill>
                <a:latin typeface="Arial Rounded MT Bold" panose="020F0704030504030204" pitchFamily="34" charset="0"/>
              </a:rPr>
              <a:t> half of Book3</a:t>
            </a:r>
          </a:p>
          <a:p>
            <a:pPr marL="0" indent="0">
              <a:buNone/>
            </a:pPr>
            <a:endParaRPr lang="en-US" altLang="zh-HK" b="1" dirty="0">
              <a:solidFill>
                <a:srgbClr val="245794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altLang="zh-HK" b="1" dirty="0">
                <a:solidFill>
                  <a:srgbClr val="245794"/>
                </a:solidFill>
                <a:latin typeface="Arial Rounded MT Bold" panose="020F0704030504030204" pitchFamily="34" charset="0"/>
              </a:rPr>
              <a:t>     2. CHIN 9505</a:t>
            </a:r>
          </a:p>
          <a:p>
            <a:pPr marL="0" indent="0">
              <a:buNone/>
            </a:pPr>
            <a:endParaRPr lang="en-US" altLang="zh-HK" b="1" dirty="0">
              <a:solidFill>
                <a:srgbClr val="245794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altLang="zh-HK" b="1" dirty="0">
                <a:solidFill>
                  <a:srgbClr val="245794"/>
                </a:solidFill>
                <a:latin typeface="Arial Rounded MT Bold" panose="020F0704030504030204" pitchFamily="34" charset="0"/>
              </a:rPr>
              <a:t>     3.HSK Level 4</a:t>
            </a:r>
          </a:p>
          <a:p>
            <a:pPr marL="0" indent="0">
              <a:buNone/>
            </a:pPr>
            <a:endParaRPr lang="en-US" altLang="zh-HK" b="1" dirty="0">
              <a:solidFill>
                <a:schemeClr val="accent5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zh-HK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34" y="1484784"/>
            <a:ext cx="701799" cy="70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86" y="3933056"/>
            <a:ext cx="701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58" y="2727325"/>
            <a:ext cx="701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881" y="2977619"/>
            <a:ext cx="2306741" cy="2612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16A0A5F0-C39D-4EE5-AAEB-83E20238DE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03833" y="580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4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93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5573" y="36499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b="1" dirty="0">
                <a:solidFill>
                  <a:schemeClr val="accent5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altLang="zh-CN" sz="4400" b="1" dirty="0">
                <a:solidFill>
                  <a:schemeClr val="accent5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Enrollment </a:t>
            </a:r>
          </a:p>
          <a:p>
            <a:endParaRPr lang="en-US" altLang="zh-HK" b="1" dirty="0">
              <a:solidFill>
                <a:srgbClr val="245794"/>
              </a:solidFill>
              <a:latin typeface="Rockwell" panose="02060603020205020403" pitchFamily="18" charset="0"/>
              <a:cs typeface="Times New Roman" panose="02020603050405020304" pitchFamily="18" charset="0"/>
            </a:endParaRPr>
          </a:p>
          <a:p>
            <a:r>
              <a:rPr lang="en-US" altLang="zh-HK" b="1" dirty="0">
                <a:solidFill>
                  <a:srgbClr val="245794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1. Online </a:t>
            </a:r>
            <a:r>
              <a:rPr lang="en-US" altLang="zh-CN" b="1" dirty="0">
                <a:solidFill>
                  <a:srgbClr val="245794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R</a:t>
            </a:r>
            <a:r>
              <a:rPr lang="en-US" altLang="zh-HK" b="1" dirty="0">
                <a:solidFill>
                  <a:srgbClr val="245794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egistration</a:t>
            </a:r>
          </a:p>
          <a:p>
            <a:r>
              <a:rPr lang="en-US" altLang="zh-HK" b="1" dirty="0">
                <a:solidFill>
                  <a:srgbClr val="245794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2. Pre-course Test</a:t>
            </a:r>
          </a:p>
          <a:p>
            <a:r>
              <a:rPr lang="en-US" altLang="zh-CN" b="1" dirty="0">
                <a:solidFill>
                  <a:srgbClr val="245794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3. Statement of Proficiency</a:t>
            </a:r>
          </a:p>
          <a:p>
            <a:endParaRPr lang="en-US" altLang="zh-CN" b="1" dirty="0">
              <a:solidFill>
                <a:srgbClr val="245794"/>
              </a:solidFill>
              <a:latin typeface="Rockwell" panose="02060603020205020403" pitchFamily="18" charset="0"/>
              <a:cs typeface="Times New Roman" panose="02020603050405020304" pitchFamily="18" charset="0"/>
            </a:endParaRPr>
          </a:p>
          <a:p>
            <a:r>
              <a:rPr lang="en-US" altLang="zh-HK" b="1" dirty="0">
                <a:solidFill>
                  <a:schemeClr val="accent5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                    Approved by teacher</a:t>
            </a:r>
          </a:p>
          <a:p>
            <a:endParaRPr lang="zh-HK" altLang="en-US" dirty="0"/>
          </a:p>
        </p:txBody>
      </p:sp>
      <p:pic>
        <p:nvPicPr>
          <p:cNvPr id="2052" name="Picture 4" descr="http://yourenglishtest.com/displayFile/file/id/15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293096"/>
            <a:ext cx="5238750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7377567" y="4949556"/>
            <a:ext cx="288032" cy="369332"/>
          </a:xfrm>
          <a:prstGeom prst="rect">
            <a:avLst/>
          </a:prstGeom>
          <a:solidFill>
            <a:srgbClr val="009644"/>
          </a:solidFill>
        </p:spPr>
        <p:txBody>
          <a:bodyPr wrap="square" rtlCol="0">
            <a:spAutoFit/>
          </a:bodyPr>
          <a:lstStyle/>
          <a:p>
            <a:endParaRPr lang="zh-HK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6948264" y="5208320"/>
            <a:ext cx="288032" cy="369332"/>
          </a:xfrm>
          <a:prstGeom prst="rect">
            <a:avLst/>
          </a:prstGeom>
          <a:solidFill>
            <a:srgbClr val="18E894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zh-HK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6444208" y="5438535"/>
            <a:ext cx="288032" cy="369332"/>
          </a:xfrm>
          <a:prstGeom prst="rect">
            <a:avLst/>
          </a:prstGeom>
          <a:solidFill>
            <a:srgbClr val="23538D"/>
          </a:solidFill>
        </p:spPr>
        <p:txBody>
          <a:bodyPr wrap="square" rtlCol="0">
            <a:spAutoFit/>
          </a:bodyPr>
          <a:lstStyle/>
          <a:p>
            <a:endParaRPr lang="zh-HK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5983101" y="5727887"/>
            <a:ext cx="272170" cy="17257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zh-HK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7884368" y="4722417"/>
            <a:ext cx="288032" cy="369332"/>
          </a:xfrm>
          <a:prstGeom prst="rect">
            <a:avLst/>
          </a:prstGeom>
          <a:solidFill>
            <a:srgbClr val="D367A0"/>
          </a:solidFill>
        </p:spPr>
        <p:txBody>
          <a:bodyPr wrap="square" rtlCol="0">
            <a:spAutoFit/>
          </a:bodyPr>
          <a:lstStyle/>
          <a:p>
            <a:endParaRPr lang="zh-HK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8316416" y="4437112"/>
            <a:ext cx="288032" cy="369332"/>
          </a:xfrm>
          <a:prstGeom prst="rect">
            <a:avLst/>
          </a:prstGeom>
          <a:solidFill>
            <a:srgbClr val="DD1964"/>
          </a:solidFill>
        </p:spPr>
        <p:txBody>
          <a:bodyPr wrap="square" rtlCol="0">
            <a:spAutoFit/>
          </a:bodyPr>
          <a:lstStyle/>
          <a:p>
            <a:endParaRPr lang="zh-HK" altLang="en-US" dirty="0"/>
          </a:p>
        </p:txBody>
      </p:sp>
      <p:sp>
        <p:nvSpPr>
          <p:cNvPr id="2" name="向右箭號 1"/>
          <p:cNvSpPr/>
          <p:nvPr/>
        </p:nvSpPr>
        <p:spPr>
          <a:xfrm>
            <a:off x="1403648" y="415407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86EDE6-14E4-4620-9D9B-DAA68838AD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2398" y="605119"/>
            <a:ext cx="710001" cy="71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3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25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accent1"/>
                </a:solidFill>
                <a:latin typeface="Rockwell" panose="02060603020205020403" pitchFamily="18" charset="0"/>
                <a:cs typeface="Times New Roman" panose="02020603050405020304" pitchFamily="18" charset="0"/>
              </a:rPr>
              <a:t>    Expected Learning Outcome</a:t>
            </a:r>
            <a:endParaRPr 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600200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 </a:t>
            </a:r>
          </a:p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1.</a:t>
            </a:r>
            <a:r>
              <a:rPr lang="en-US" dirty="0"/>
              <a:t>   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Demonstrate your ability to communicate effectively in sophisticated Chinese with correct pronunciation.</a:t>
            </a:r>
          </a:p>
          <a:p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2.  Demonstrate mastery of another most frequently used Chinese characters(</a:t>
            </a:r>
            <a:r>
              <a:rPr lang="en-US" altLang="zh-CN" dirty="0">
                <a:solidFill>
                  <a:schemeClr val="tx2">
                    <a:lumMod val="90000"/>
                    <a:lumOff val="10000"/>
                  </a:schemeClr>
                </a:solidFill>
              </a:rPr>
              <a:t>3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00) , in addition to Chinese characters(1</a:t>
            </a:r>
            <a:r>
              <a:rPr lang="en-US" altLang="zh-CN" dirty="0">
                <a:solidFill>
                  <a:schemeClr val="tx2">
                    <a:lumMod val="90000"/>
                    <a:lumOff val="10000"/>
                  </a:schemeClr>
                </a:solidFill>
              </a:rPr>
              <a:t>5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00) and core sentences(150) acquired in previous courses.</a:t>
            </a:r>
          </a:p>
          <a:p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3.   Demonstrate the ability to communicate in speech and writing, using around </a:t>
            </a:r>
            <a:r>
              <a:rPr lang="en-US" altLang="zh-CN" dirty="0">
                <a:solidFill>
                  <a:schemeClr val="tx2">
                    <a:lumMod val="90000"/>
                    <a:lumOff val="10000"/>
                  </a:schemeClr>
                </a:solidFill>
              </a:rPr>
              <a:t>500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characters to discuss various topics.</a:t>
            </a:r>
          </a:p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20688"/>
            <a:ext cx="2448272" cy="127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F795FF4A-4D5B-407B-AE00-AAFB924123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5665442"/>
            <a:ext cx="812776" cy="8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50000"/>
            </a:pPr>
            <a:r>
              <a:rPr lang="en-US" altLang="zh-HK" sz="3200" b="1" dirty="0">
                <a:solidFill>
                  <a:srgbClr val="245794"/>
                </a:solidFill>
                <a:latin typeface="+mn-lt"/>
                <a:ea typeface="+mn-ea"/>
                <a:cs typeface="+mn-cs"/>
              </a:rPr>
              <a:t>Topics of CHIN9506</a:t>
            </a:r>
            <a:endParaRPr lang="zh-HK" altLang="en-US" sz="3200" b="1" dirty="0">
              <a:solidFill>
                <a:srgbClr val="245794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HK" b="1" dirty="0">
                <a:solidFill>
                  <a:srgbClr val="245794"/>
                </a:solidFill>
              </a:rPr>
              <a:t>Lesson33: Environmental protection</a:t>
            </a:r>
          </a:p>
          <a:p>
            <a:endParaRPr lang="en-US" altLang="zh-HK" b="1" dirty="0">
              <a:solidFill>
                <a:srgbClr val="245794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76872"/>
            <a:ext cx="358439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878" y="3429000"/>
            <a:ext cx="416560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D246EBFD-A9A9-40ED-836A-94836BDBA4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368" y="5228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3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50000"/>
            </a:pPr>
            <a:r>
              <a:rPr lang="en-US" altLang="zh-HK" sz="3200" b="1" dirty="0">
                <a:solidFill>
                  <a:srgbClr val="245794"/>
                </a:solidFill>
                <a:latin typeface="+mn-lt"/>
                <a:ea typeface="+mn-ea"/>
                <a:cs typeface="+mn-cs"/>
              </a:rPr>
              <a:t>Topics of CHIN9506</a:t>
            </a:r>
            <a:endParaRPr lang="zh-HK" altLang="en-US" sz="3200" b="1" dirty="0">
              <a:solidFill>
                <a:srgbClr val="245794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HK" b="1" dirty="0">
                <a:solidFill>
                  <a:srgbClr val="245794"/>
                </a:solidFill>
              </a:rPr>
              <a:t>Lesson34: The legend in Chinese</a:t>
            </a:r>
          </a:p>
          <a:p>
            <a:endParaRPr lang="en-US" altLang="zh-HK" b="1" dirty="0">
              <a:solidFill>
                <a:srgbClr val="245794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8" y="2996952"/>
            <a:ext cx="2784309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996952"/>
            <a:ext cx="2736304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3C01057D-7CE7-4256-AE0A-FFD329F751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2360" y="8572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7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5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50000"/>
            </a:pPr>
            <a:r>
              <a:rPr lang="en-US" altLang="zh-HK" sz="3200" b="1" dirty="0">
                <a:solidFill>
                  <a:srgbClr val="245794"/>
                </a:solidFill>
                <a:latin typeface="+mn-lt"/>
                <a:ea typeface="+mn-ea"/>
                <a:cs typeface="+mn-cs"/>
              </a:rPr>
              <a:t>Topics of CHIN9506</a:t>
            </a:r>
            <a:endParaRPr lang="zh-HK" altLang="en-US" sz="3200" b="1" dirty="0">
              <a:solidFill>
                <a:srgbClr val="245794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HK" b="1" dirty="0">
                <a:solidFill>
                  <a:srgbClr val="245794"/>
                </a:solidFill>
              </a:rPr>
              <a:t>Lesson35: </a:t>
            </a:r>
            <a:r>
              <a:rPr lang="en-US" altLang="zh-HK" sz="2800" b="1" dirty="0">
                <a:solidFill>
                  <a:srgbClr val="245794"/>
                </a:solidFill>
              </a:rPr>
              <a:t>Consumption of Chinese people</a:t>
            </a:r>
          </a:p>
          <a:p>
            <a:endParaRPr lang="en-US" altLang="zh-HK" sz="2800" b="1" dirty="0">
              <a:solidFill>
                <a:srgbClr val="245794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149080"/>
            <a:ext cx="2815507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2278662"/>
            <a:ext cx="4829634" cy="2590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C66C3431-9F13-49B0-AAAC-3E635BEDAE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4D758DBF-ADC3-4C21-A9A6-B91D86756A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52320" y="808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6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4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1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50000"/>
            </a:pPr>
            <a:r>
              <a:rPr lang="en-US" altLang="zh-HK" sz="3200" b="1" dirty="0">
                <a:solidFill>
                  <a:srgbClr val="245794"/>
                </a:solidFill>
                <a:latin typeface="+mn-lt"/>
                <a:ea typeface="+mn-ea"/>
                <a:cs typeface="+mn-cs"/>
              </a:rPr>
              <a:t>Topics of CHIN9506</a:t>
            </a:r>
            <a:endParaRPr lang="zh-HK" altLang="en-US" sz="3200" b="1" dirty="0">
              <a:solidFill>
                <a:srgbClr val="245794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HK" b="1" dirty="0">
                <a:solidFill>
                  <a:srgbClr val="245794"/>
                </a:solidFill>
              </a:rPr>
              <a:t>Lesson36: Climate of China</a:t>
            </a:r>
          </a:p>
          <a:p>
            <a:endParaRPr lang="en-US" altLang="zh-HK" b="1" dirty="0">
              <a:solidFill>
                <a:srgbClr val="245794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65185"/>
            <a:ext cx="4680520" cy="4078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7A797199-6DCB-406C-AEF6-F60683A8E3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7429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2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0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50000"/>
            </a:pPr>
            <a:r>
              <a:rPr lang="en-US" altLang="zh-HK" sz="3200" b="1" dirty="0">
                <a:solidFill>
                  <a:srgbClr val="245794"/>
                </a:solidFill>
                <a:latin typeface="+mn-lt"/>
                <a:ea typeface="+mn-ea"/>
                <a:cs typeface="+mn-cs"/>
              </a:rPr>
              <a:t>Topics of CHIN9506</a:t>
            </a:r>
            <a:endParaRPr lang="zh-HK" altLang="en-US" sz="3200" b="1" dirty="0">
              <a:solidFill>
                <a:srgbClr val="245794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HK" b="1" dirty="0">
                <a:solidFill>
                  <a:srgbClr val="245794"/>
                </a:solidFill>
              </a:rPr>
              <a:t>Lesson37: The culture of “paying the bill” in China</a:t>
            </a:r>
          </a:p>
          <a:p>
            <a:endParaRPr lang="en-US" altLang="zh-HK" b="1" dirty="0">
              <a:solidFill>
                <a:srgbClr val="245794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68960"/>
            <a:ext cx="352839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628" y="3068960"/>
            <a:ext cx="3592739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錄製的聲音">
            <a:hlinkClick r:id="" action="ppaction://media"/>
            <a:extLst>
              <a:ext uri="{FF2B5EF4-FFF2-40B4-BE49-F238E27FC236}">
                <a16:creationId xmlns:a16="http://schemas.microsoft.com/office/drawing/2014/main" id="{2DF25A81-2E09-4FDD-B9F2-EE2F0C745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0312" y="42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4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3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龍騰四海">
  <a:themeElements>
    <a:clrScheme name="龍騰四海">
      <a:dk1>
        <a:sysClr val="windowText" lastClr="000000"/>
      </a:dk1>
      <a:lt1>
        <a:sysClr val="window" lastClr="FFFFFF"/>
      </a:lt1>
      <a:dk2>
        <a:srgbClr val="001B36"/>
      </a:dk2>
      <a:lt2>
        <a:srgbClr val="EDF8FE"/>
      </a:lt2>
      <a:accent1>
        <a:srgbClr val="477AB1"/>
      </a:accent1>
      <a:accent2>
        <a:srgbClr val="51848E"/>
      </a:accent2>
      <a:accent3>
        <a:srgbClr val="7B9B57"/>
      </a:accent3>
      <a:accent4>
        <a:srgbClr val="8B8D8C"/>
      </a:accent4>
      <a:accent5>
        <a:srgbClr val="8B7396"/>
      </a:accent5>
      <a:accent6>
        <a:srgbClr val="E89A53"/>
      </a:accent6>
      <a:hlink>
        <a:srgbClr val="0080FF"/>
      </a:hlink>
      <a:folHlink>
        <a:srgbClr val="FF00FF"/>
      </a:folHlink>
    </a:clrScheme>
    <a:fontScheme name="龍騰四海">
      <a:majorFont>
        <a:latin typeface="Maiandra GD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중고딕"/>
        <a:font script="Hans" typeface="隶书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Ｐ明朝"/>
        <a:font script="Hang" typeface="HY견명조"/>
        <a:font script="Hans" typeface="华文楷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龍騰四海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hueMod val="100000"/>
                <a:satMod val="250000"/>
              </a:schemeClr>
            </a:gs>
            <a:gs pos="75000">
              <a:schemeClr val="phClr">
                <a:tint val="80000"/>
                <a:shade val="100000"/>
                <a:hueMod val="100000"/>
                <a:satMod val="375000"/>
              </a:schemeClr>
            </a:gs>
            <a:gs pos="100000">
              <a:schemeClr val="phClr">
                <a:tint val="50000"/>
                <a:shade val="100000"/>
                <a:hueMod val="100000"/>
                <a:satMod val="5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50000"/>
                <a:hueMod val="100000"/>
                <a:satMod val="100000"/>
              </a:schemeClr>
              <a:schemeClr val="phClr">
                <a:tint val="100000"/>
                <a:shade val="75000"/>
                <a:hueMod val="100000"/>
                <a:satMod val="100000"/>
              </a:schemeClr>
            </a:duotone>
          </a:blip>
          <a:tile tx="0" ty="0" sx="50000" sy="50000" flip="none" algn="ctr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  <a:scene3d>
            <a:camera prst="orthographicFront" fov="0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2700" h="12700" prst="relaxedInset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  <a:outerShdw blurRad="44450" dist="50800" dir="3300000" sx="99000" sy="99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4220000"/>
            </a:lightRig>
          </a:scene3d>
          <a:sp3d prstMaterial="dkEdge">
            <a:bevelT w="63500" h="63500"/>
            <a:bevelB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bg1">
                <a:tint val="100000"/>
                <a:shade val="100000"/>
                <a:hueMod val="100000"/>
                <a:satMod val="150000"/>
              </a:schemeClr>
            </a:gs>
            <a:gs pos="55000">
              <a:schemeClr val="bg1">
                <a:tint val="100000"/>
                <a:shade val="90000"/>
                <a:hueMod val="100000"/>
                <a:satMod val="375000"/>
              </a:schemeClr>
            </a:gs>
            <a:gs pos="100000">
              <a:schemeClr val="phClr">
                <a:tint val="88000"/>
                <a:shade val="100000"/>
                <a:hueMod val="100000"/>
                <a:satMod val="500000"/>
              </a:schemeClr>
            </a:gs>
          </a:gsLst>
          <a:lin ang="5400000" scaled="1"/>
        </a:gradFill>
        <a:blipFill>
          <a:blip xmlns:r="http://schemas.openxmlformats.org/officeDocument/2006/relationships" r:embed="rId2">
            <a:duotone>
              <a:schemeClr val="phClr">
                <a:shade val="30000"/>
                <a:satMod val="555000"/>
              </a:schemeClr>
              <a:schemeClr val="phClr">
                <a:tint val="96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Dragon</Template>
  <TotalTime>1162</TotalTime>
  <Words>288</Words>
  <Application>Microsoft Office PowerPoint</Application>
  <PresentationFormat>On-screen Show (4:3)</PresentationFormat>
  <Paragraphs>72</Paragraphs>
  <Slides>14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 CENA</vt:lpstr>
      <vt:lpstr>Arial</vt:lpstr>
      <vt:lpstr>Arial Rounded MT Bold</vt:lpstr>
      <vt:lpstr>Cambria</vt:lpstr>
      <vt:lpstr>Maiandra GD</vt:lpstr>
      <vt:lpstr>Rockwell</vt:lpstr>
      <vt:lpstr>Wingdings 2</vt:lpstr>
      <vt:lpstr>龍騰四海</vt:lpstr>
      <vt:lpstr>PowerPoint Presentation</vt:lpstr>
      <vt:lpstr>Qualifications</vt:lpstr>
      <vt:lpstr>PowerPoint Presentation</vt:lpstr>
      <vt:lpstr>    Expected Learning Outcome</vt:lpstr>
      <vt:lpstr>Topics of CHIN9506</vt:lpstr>
      <vt:lpstr>Topics of CHIN9506</vt:lpstr>
      <vt:lpstr>Topics of CHIN9506</vt:lpstr>
      <vt:lpstr>Topics of CHIN9506</vt:lpstr>
      <vt:lpstr>Topics of CHIN9506</vt:lpstr>
      <vt:lpstr>Topics of CHIN9506</vt:lpstr>
      <vt:lpstr>For each chapter, we will learn……</vt:lpstr>
      <vt:lpstr>We will enjoy Chinese Videos &amp; Movies: </vt:lpstr>
      <vt:lpstr>PowerPoint Presentation</vt:lpstr>
      <vt:lpstr>Contact me……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Grace Yeung</dc:creator>
  <cp:lastModifiedBy>songg</cp:lastModifiedBy>
  <cp:revision>101</cp:revision>
  <dcterms:created xsi:type="dcterms:W3CDTF">2015-08-24T02:23:51Z</dcterms:created>
  <dcterms:modified xsi:type="dcterms:W3CDTF">2022-01-12T03:29:17Z</dcterms:modified>
</cp:coreProperties>
</file>